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405" r:id="rId3"/>
    <p:sldId id="470" r:id="rId4"/>
    <p:sldId id="474" r:id="rId5"/>
    <p:sldId id="469" r:id="rId6"/>
    <p:sldId id="468" r:id="rId7"/>
    <p:sldId id="475" r:id="rId8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00"/>
    <a:srgbClr val="DBFFC9"/>
    <a:srgbClr val="58A92E"/>
    <a:srgbClr val="924A9C"/>
    <a:srgbClr val="F2C311"/>
    <a:srgbClr val="8D44AD"/>
    <a:srgbClr val="7E8C8D"/>
    <a:srgbClr val="297EB7"/>
    <a:srgbClr val="C1372B"/>
    <a:srgbClr val="7D8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07" autoAdjust="0"/>
  </p:normalViewPr>
  <p:slideViewPr>
    <p:cSldViewPr>
      <p:cViewPr varScale="1">
        <p:scale>
          <a:sx n="107" d="100"/>
          <a:sy n="107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6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5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428165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324F41-8925-4A09-8030-AFD4BAA742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2639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9" y="4714877"/>
            <a:ext cx="533589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5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428165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1574F2-8966-4A98-8AAE-612D090006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377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574F2-8966-4A98-8AAE-612D0900065F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143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20C0B-B8DC-4664-8237-ADE0ADF7A91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421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574F2-8966-4A98-8AAE-612D090006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0935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574F2-8966-4A98-8AAE-612D0900065F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891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574F2-8966-4A98-8AAE-612D0900065F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1944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574F2-8966-4A98-8AAE-612D0900065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17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95961-EA33-450B-8196-1313E00165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0367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D46B9-A72E-4DB2-A10A-DCE18661E3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07083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A621D-5BA6-4FD0-9896-1EDC5ACB18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19992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g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-17463"/>
            <a:ext cx="1871662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8775" y="1619250"/>
            <a:ext cx="8328025" cy="1143000"/>
          </a:xfrm>
        </p:spPr>
        <p:txBody>
          <a:bodyPr/>
          <a:lstStyle>
            <a:lvl1pPr>
              <a:defRPr sz="3400" b="1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2590800"/>
            <a:ext cx="8328025" cy="3733800"/>
          </a:xfrm>
        </p:spPr>
        <p:txBody>
          <a:bodyPr/>
          <a:lstStyle>
            <a:lvl1pPr marL="0" indent="0">
              <a:buFont typeface="Times" pitchFamily="18" charset="0"/>
              <a:buNone/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61963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9312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20553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2590800"/>
            <a:ext cx="4087813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8988" y="2590800"/>
            <a:ext cx="4087812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53925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28265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66015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35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4870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6B01D-D72E-4676-8795-3FAE7CF2B4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66050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58208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4818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5588" y="1619250"/>
            <a:ext cx="2081212" cy="50101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8775" y="1619250"/>
            <a:ext cx="6094413" cy="50101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5086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2EA63-4540-4D79-A675-323ECF83F7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5270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F79F5-1A5F-4501-B110-2DE2BC3600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0444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5F7DB-D6FC-419C-BACB-2136897F09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0165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A6220-8E53-43D9-A2D3-A11C99BA9E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6246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88A93-B19F-44D8-9904-7602FC567A7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3789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C2C70-2351-4E57-97FA-0D2713F1F7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08800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7926B-1E22-4485-80AC-26A53163B6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6374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0DF41D-B657-4F6F-BCC2-B6DC0E385A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1" name="Picture 7" descr="bg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871662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g0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619250"/>
            <a:ext cx="8328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2590800"/>
            <a:ext cx="83280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6163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tabLst>
          <a:tab pos="957263" algn="l"/>
        </a:tabLst>
        <a:defRPr sz="2600">
          <a:solidFill>
            <a:srgbClr val="33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tabLst>
          <a:tab pos="957263" algn="l"/>
        </a:tabLst>
        <a:defRPr sz="2600">
          <a:solidFill>
            <a:srgbClr val="339900"/>
          </a:solidFill>
          <a:latin typeface="Helvetica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tabLst>
          <a:tab pos="957263" algn="l"/>
        </a:tabLst>
        <a:defRPr sz="2600">
          <a:solidFill>
            <a:srgbClr val="339900"/>
          </a:solidFill>
          <a:latin typeface="Helvetica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tabLst>
          <a:tab pos="957263" algn="l"/>
        </a:tabLst>
        <a:defRPr sz="2600">
          <a:solidFill>
            <a:srgbClr val="339900"/>
          </a:solidFill>
          <a:latin typeface="Helvetica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tabLst>
          <a:tab pos="957263" algn="l"/>
        </a:tabLst>
        <a:defRPr sz="2600">
          <a:solidFill>
            <a:srgbClr val="339900"/>
          </a:solidFill>
          <a:latin typeface="Helvetica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buFont typeface="Arial" charset="0"/>
        <a:tabLst>
          <a:tab pos="957263" algn="l"/>
        </a:tabLst>
        <a:defRPr sz="2600">
          <a:solidFill>
            <a:srgbClr val="339900"/>
          </a:solidFill>
          <a:latin typeface="Helvetica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buFont typeface="Arial" charset="0"/>
        <a:tabLst>
          <a:tab pos="957263" algn="l"/>
        </a:tabLst>
        <a:defRPr sz="2600">
          <a:solidFill>
            <a:srgbClr val="339900"/>
          </a:solidFill>
          <a:latin typeface="Helvetica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buFont typeface="Arial" charset="0"/>
        <a:tabLst>
          <a:tab pos="957263" algn="l"/>
        </a:tabLst>
        <a:defRPr sz="2600">
          <a:solidFill>
            <a:srgbClr val="339900"/>
          </a:solidFill>
          <a:latin typeface="Helvetica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buFont typeface="Arial" charset="0"/>
        <a:tabLst>
          <a:tab pos="957263" algn="l"/>
        </a:tabLst>
        <a:defRPr sz="2600">
          <a:solidFill>
            <a:srgbClr val="339900"/>
          </a:solidFill>
          <a:latin typeface="Helvetica" charset="0"/>
          <a:ea typeface="ＭＳ Ｐゴシック" pitchFamily="34" charset="-128"/>
        </a:defRPr>
      </a:lvl9pPr>
    </p:titleStyle>
    <p:bodyStyle>
      <a:lvl1pPr marL="1143000" indent="-185738" algn="l" rtl="0" eaLnBrk="0" fontAlgn="base" hangingPunct="0">
        <a:spcBef>
          <a:spcPct val="20000"/>
        </a:spcBef>
        <a:spcAft>
          <a:spcPct val="0"/>
        </a:spcAft>
        <a:buClr>
          <a:srgbClr val="ED5E01"/>
        </a:buClr>
        <a:buSzPct val="80000"/>
        <a:buFont typeface="Times" panose="02020603050405020304" pitchFamily="18" charset="0"/>
        <a:buChar char="•"/>
        <a:tabLst>
          <a:tab pos="957263" algn="l"/>
        </a:tabLs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1524000" indent="-185738" algn="l" rtl="0" eaLnBrk="0" fontAlgn="base" hangingPunct="0">
        <a:spcBef>
          <a:spcPct val="20000"/>
        </a:spcBef>
        <a:spcAft>
          <a:spcPct val="0"/>
        </a:spcAft>
        <a:buClr>
          <a:srgbClr val="ED5E01"/>
        </a:buClr>
        <a:buSzPct val="80000"/>
        <a:buFont typeface="Times" panose="02020603050405020304" pitchFamily="18" charset="0"/>
        <a:buChar char="•"/>
        <a:tabLst>
          <a:tab pos="957263" algn="l"/>
        </a:tabLst>
        <a:defRPr>
          <a:solidFill>
            <a:schemeClr val="tx1"/>
          </a:solidFill>
          <a:latin typeface="Arial" charset="0"/>
          <a:ea typeface="+mn-ea"/>
        </a:defRPr>
      </a:lvl2pPr>
      <a:lvl3pPr marL="1716088" indent="-801688" algn="l" rtl="0" eaLnBrk="0" fontAlgn="base" hangingPunct="0">
        <a:spcBef>
          <a:spcPct val="20000"/>
        </a:spcBef>
        <a:spcAft>
          <a:spcPct val="0"/>
        </a:spcAft>
        <a:tabLst>
          <a:tab pos="957263" algn="l"/>
        </a:tabLst>
        <a:defRPr sz="1600">
          <a:solidFill>
            <a:schemeClr val="tx1"/>
          </a:solidFill>
          <a:latin typeface="Arial" charset="0"/>
          <a:ea typeface="+mn-ea"/>
        </a:defRPr>
      </a:lvl3pPr>
      <a:lvl4pPr marL="3048000" indent="-190500" algn="l" rtl="0" eaLnBrk="0" fontAlgn="base" hangingPunct="0">
        <a:spcBef>
          <a:spcPct val="20000"/>
        </a:spcBef>
        <a:spcAft>
          <a:spcPct val="0"/>
        </a:spcAft>
        <a:tabLst>
          <a:tab pos="957263" algn="l"/>
        </a:tabLst>
        <a:defRPr sz="2000">
          <a:solidFill>
            <a:schemeClr val="tx1"/>
          </a:solidFill>
          <a:latin typeface="Arial" charset="0"/>
          <a:ea typeface="+mn-ea"/>
        </a:defRPr>
      </a:lvl4pPr>
      <a:lvl5pPr marL="4478338" indent="-668338" algn="l" rtl="0" eaLnBrk="0" fontAlgn="base" hangingPunct="0">
        <a:spcBef>
          <a:spcPct val="20000"/>
        </a:spcBef>
        <a:spcAft>
          <a:spcPct val="0"/>
        </a:spcAft>
        <a:buChar char="»"/>
        <a:tabLst>
          <a:tab pos="957263" algn="l"/>
        </a:tabLst>
        <a:defRPr sz="2000">
          <a:solidFill>
            <a:schemeClr val="tx1"/>
          </a:solidFill>
          <a:latin typeface="Arial" charset="0"/>
          <a:ea typeface="+mn-ea"/>
        </a:defRPr>
      </a:lvl5pPr>
      <a:lvl6pPr marL="4935538" indent="-668338" algn="l" rtl="0" fontAlgn="base">
        <a:spcBef>
          <a:spcPct val="20000"/>
        </a:spcBef>
        <a:spcAft>
          <a:spcPct val="0"/>
        </a:spcAft>
        <a:buChar char="»"/>
        <a:tabLst>
          <a:tab pos="957263" algn="l"/>
        </a:tabLst>
        <a:defRPr sz="2000">
          <a:solidFill>
            <a:schemeClr val="tx1"/>
          </a:solidFill>
          <a:latin typeface="Arial" charset="0"/>
          <a:ea typeface="+mn-ea"/>
        </a:defRPr>
      </a:lvl6pPr>
      <a:lvl7pPr marL="5392738" indent="-668338" algn="l" rtl="0" fontAlgn="base">
        <a:spcBef>
          <a:spcPct val="20000"/>
        </a:spcBef>
        <a:spcAft>
          <a:spcPct val="0"/>
        </a:spcAft>
        <a:buChar char="»"/>
        <a:tabLst>
          <a:tab pos="957263" algn="l"/>
        </a:tabLst>
        <a:defRPr sz="2000">
          <a:solidFill>
            <a:schemeClr val="tx1"/>
          </a:solidFill>
          <a:latin typeface="Arial" charset="0"/>
          <a:ea typeface="+mn-ea"/>
        </a:defRPr>
      </a:lvl7pPr>
      <a:lvl8pPr marL="5849938" indent="-668338" algn="l" rtl="0" fontAlgn="base">
        <a:spcBef>
          <a:spcPct val="20000"/>
        </a:spcBef>
        <a:spcAft>
          <a:spcPct val="0"/>
        </a:spcAft>
        <a:buChar char="»"/>
        <a:tabLst>
          <a:tab pos="957263" algn="l"/>
        </a:tabLst>
        <a:defRPr sz="2000">
          <a:solidFill>
            <a:schemeClr val="tx1"/>
          </a:solidFill>
          <a:latin typeface="Arial" charset="0"/>
          <a:ea typeface="+mn-ea"/>
        </a:defRPr>
      </a:lvl8pPr>
      <a:lvl9pPr marL="6307138" indent="-668338" algn="l" rtl="0" fontAlgn="base">
        <a:spcBef>
          <a:spcPct val="20000"/>
        </a:spcBef>
        <a:spcAft>
          <a:spcPct val="0"/>
        </a:spcAft>
        <a:buChar char="»"/>
        <a:tabLst>
          <a:tab pos="957263" algn="l"/>
        </a:tabLst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padlet.com/Markus_Soehngen/d6ky6l9l0j5azn0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hyperlink" Target="mailto:info@ttvn.d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tvn.d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06" y="2513125"/>
            <a:ext cx="2974009" cy="29740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" b="98100" l="1296" r="978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74446">
            <a:off x="275076" y="1834144"/>
            <a:ext cx="700395" cy="636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" b="98100" l="1296" r="978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56095">
            <a:off x="735818" y="1640257"/>
            <a:ext cx="700395" cy="636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" b="98100" l="1296" r="978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44269">
            <a:off x="4735857" y="1658932"/>
            <a:ext cx="700395" cy="636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" b="98100" l="1296" r="978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74446">
            <a:off x="4453432" y="5570912"/>
            <a:ext cx="700395" cy="636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" b="98100" l="1296" r="978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74446">
            <a:off x="4684983" y="5934490"/>
            <a:ext cx="700395" cy="636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" b="98100" l="1296" r="978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74446">
            <a:off x="4047428" y="5934491"/>
            <a:ext cx="700395" cy="636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814">
            <a:off x="5669823" y="2054874"/>
            <a:ext cx="2762407" cy="409353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" b="98100" l="1296" r="978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74446">
            <a:off x="379461" y="5772649"/>
            <a:ext cx="700395" cy="636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" b="98100" l="1296" r="978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56095">
            <a:off x="241208" y="5403022"/>
            <a:ext cx="700395" cy="636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" b="98100" l="1296" r="978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44269">
            <a:off x="1160492" y="5969123"/>
            <a:ext cx="700395" cy="636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itel 1"/>
          <p:cNvSpPr txBox="1">
            <a:spLocks/>
          </p:cNvSpPr>
          <p:nvPr/>
        </p:nvSpPr>
        <p:spPr bwMode="auto">
          <a:xfrm>
            <a:off x="395536" y="898999"/>
            <a:ext cx="8328025" cy="48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de-DE" sz="2400" kern="0" dirty="0" smtClean="0">
                <a:solidFill>
                  <a:srgbClr val="F18A23"/>
                </a:solidFill>
                <a:latin typeface="Helvetica" pitchFamily="34" charset="0"/>
              </a:rPr>
              <a:t>Die neue Nachwuchs-Turnierserie im TTVN</a:t>
            </a:r>
            <a:endParaRPr lang="de-DE" sz="2400" kern="0" dirty="0"/>
          </a:p>
        </p:txBody>
      </p:sp>
    </p:spTree>
    <p:extLst>
      <p:ext uri="{BB962C8B-B14F-4D97-AF65-F5344CB8AC3E}">
        <p14:creationId xmlns:p14="http://schemas.microsoft.com/office/powerpoint/2010/main" val="132578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395536" y="154129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>
                <a:ea typeface="+mn-ea"/>
              </a:rPr>
              <a:t>Alle Informationen auf einen Blick</a:t>
            </a:r>
            <a:r>
              <a:rPr lang="de-DE" sz="2400" b="1" dirty="0" smtClean="0">
                <a:ea typeface="+mn-ea"/>
              </a:rPr>
              <a:t>!  </a:t>
            </a:r>
            <a:r>
              <a:rPr lang="de-DE" sz="2400" b="1" dirty="0" smtClean="0">
                <a:ea typeface="+mn-ea"/>
                <a:sym typeface="Wingdings" panose="05000000000000000000" pitchFamily="2" charset="2"/>
              </a:rPr>
              <a:t> </a:t>
            </a:r>
            <a:r>
              <a:rPr lang="de-DE" sz="2000" dirty="0" smtClean="0">
                <a:ea typeface="+mn-ea"/>
              </a:rPr>
              <a:t>Klicke </a:t>
            </a:r>
            <a:r>
              <a:rPr lang="de-DE" sz="2000" dirty="0" smtClean="0">
                <a:ea typeface="+mn-ea"/>
                <a:hlinkClick r:id="rId3"/>
              </a:rPr>
              <a:t>hier</a:t>
            </a:r>
            <a:endParaRPr lang="de-DE" sz="2400" dirty="0" smtClean="0">
              <a:ea typeface="+mn-ea"/>
            </a:endParaRPr>
          </a:p>
        </p:txBody>
      </p:sp>
      <p:pic>
        <p:nvPicPr>
          <p:cNvPr id="2" name="Grafik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204864"/>
            <a:ext cx="8328025" cy="4373084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1935"/>
            <a:ext cx="1229868" cy="1229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710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937692" y="1929720"/>
            <a:ext cx="7600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e-DE" sz="2000" b="1" dirty="0" smtClean="0"/>
              <a:t>Vorzüge des TTVN-Kids-</a:t>
            </a:r>
            <a:r>
              <a:rPr lang="de-DE" sz="2000" b="1" dirty="0" err="1" smtClean="0"/>
              <a:t>Race</a:t>
            </a:r>
            <a:r>
              <a:rPr lang="de-DE" sz="2000" b="1" dirty="0" smtClean="0"/>
              <a:t>:</a:t>
            </a:r>
            <a:endParaRPr lang="de-DE" sz="2000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1935"/>
            <a:ext cx="1229868" cy="122986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hteck 21"/>
          <p:cNvSpPr/>
          <p:nvPr/>
        </p:nvSpPr>
        <p:spPr>
          <a:xfrm>
            <a:off x="323528" y="1641574"/>
            <a:ext cx="7200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3175">
                  <a:solidFill>
                    <a:sysClr val="windowText" lastClr="000000"/>
                  </a:solidFill>
                </a:ln>
                <a:solidFill>
                  <a:srgbClr val="33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de-DE" sz="5400" b="0" cap="none" spc="0" dirty="0">
              <a:ln w="3175">
                <a:solidFill>
                  <a:sysClr val="windowText" lastClr="000000"/>
                </a:solidFill>
              </a:ln>
              <a:solidFill>
                <a:srgbClr val="33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11560" y="3036877"/>
            <a:ext cx="6480719" cy="5232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de-DE" sz="2800" b="1" dirty="0" smtClean="0">
                <a:solidFill>
                  <a:srgbClr val="339900"/>
                </a:solidFill>
              </a:rPr>
              <a:t>1.  </a:t>
            </a:r>
            <a:r>
              <a:rPr lang="de-DE" dirty="0" smtClean="0"/>
              <a:t>Gut </a:t>
            </a:r>
            <a:r>
              <a:rPr lang="de-DE" dirty="0"/>
              <a:t>planbare und zeitlich überschaubare </a:t>
            </a:r>
            <a:r>
              <a:rPr lang="de-DE" dirty="0" smtClean="0"/>
              <a:t>Turnierdauer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606748" y="4205046"/>
            <a:ext cx="4032447" cy="5232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de-DE" sz="2800" b="1" dirty="0">
                <a:solidFill>
                  <a:srgbClr val="339900"/>
                </a:solidFill>
              </a:rPr>
              <a:t>2.  </a:t>
            </a:r>
            <a:r>
              <a:rPr lang="de-DE" dirty="0"/>
              <a:t>Garantierte Anzahl von Spielen</a:t>
            </a:r>
          </a:p>
        </p:txBody>
      </p:sp>
      <p:sp>
        <p:nvSpPr>
          <p:cNvPr id="4" name="Rechteck 3"/>
          <p:cNvSpPr/>
          <p:nvPr/>
        </p:nvSpPr>
        <p:spPr>
          <a:xfrm>
            <a:off x="611560" y="5373216"/>
            <a:ext cx="7560839" cy="5232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de-DE" sz="2800" b="1" dirty="0">
                <a:solidFill>
                  <a:srgbClr val="339900"/>
                </a:solidFill>
              </a:rPr>
              <a:t>3.  </a:t>
            </a:r>
            <a:r>
              <a:rPr lang="de-DE" dirty="0"/>
              <a:t>Leichte Umsetzung aufgrund begrenzter Teilnehmer-/Tischanzahl </a:t>
            </a:r>
          </a:p>
        </p:txBody>
      </p:sp>
    </p:spTree>
    <p:extLst>
      <p:ext uri="{BB962C8B-B14F-4D97-AF65-F5344CB8AC3E}">
        <p14:creationId xmlns:p14="http://schemas.microsoft.com/office/powerpoint/2010/main" val="429047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937692" y="1929720"/>
            <a:ext cx="7600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e-DE" sz="2000" b="1" dirty="0" smtClean="0"/>
              <a:t>Voraussetzungen </a:t>
            </a:r>
            <a:r>
              <a:rPr lang="de-DE" sz="2000" b="1" dirty="0"/>
              <a:t>zur Durchführung eines TTVN-Kids-</a:t>
            </a:r>
            <a:r>
              <a:rPr lang="de-DE" sz="2000" b="1" dirty="0" err="1"/>
              <a:t>Race</a:t>
            </a:r>
            <a:r>
              <a:rPr lang="de-DE" sz="2000" b="1" dirty="0" smtClean="0"/>
              <a:t>:</a:t>
            </a:r>
            <a:endParaRPr lang="de-DE" sz="2000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1935"/>
            <a:ext cx="1229868" cy="12298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/>
          <p:cNvSpPr/>
          <p:nvPr/>
        </p:nvSpPr>
        <p:spPr>
          <a:xfrm>
            <a:off x="903668" y="2705216"/>
            <a:ext cx="62464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solidFill>
                  <a:srgbClr val="3399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1.</a:t>
            </a:r>
            <a:r>
              <a:rPr lang="de-DE" sz="28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2-5</a:t>
            </a:r>
            <a:r>
              <a:rPr lang="de-DE" sz="1900" dirty="0" smtClean="0"/>
              <a:t> </a:t>
            </a:r>
            <a:r>
              <a:rPr 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Tische</a:t>
            </a:r>
          </a:p>
          <a:p>
            <a:endParaRPr lang="de-DE" sz="1100" b="1" dirty="0" smtClean="0">
              <a:solidFill>
                <a:srgbClr val="3399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de-DE" sz="1900" b="1" dirty="0">
              <a:solidFill>
                <a:srgbClr val="3399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de-DE" sz="2800" b="1" dirty="0" smtClean="0">
                <a:solidFill>
                  <a:srgbClr val="3399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2. </a:t>
            </a:r>
            <a:r>
              <a:rPr 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5-16</a:t>
            </a:r>
            <a:r>
              <a:rPr lang="de-DE" sz="1900" dirty="0" smtClean="0"/>
              <a:t> </a:t>
            </a:r>
            <a:r>
              <a:rPr lang="de-DE" sz="1900" dirty="0"/>
              <a:t>Spieler*innen (aus mindestens zwei Vereinen</a:t>
            </a:r>
            <a:r>
              <a:rPr lang="de-DE" sz="1900" dirty="0" smtClean="0"/>
              <a:t>)</a:t>
            </a:r>
          </a:p>
          <a:p>
            <a:endParaRPr lang="de-DE" sz="1100" dirty="0" smtClean="0"/>
          </a:p>
          <a:p>
            <a:endParaRPr lang="de-DE" sz="1900" dirty="0" smtClean="0"/>
          </a:p>
          <a:p>
            <a:r>
              <a:rPr lang="de-DE" sz="2800" b="1" dirty="0" smtClean="0">
                <a:solidFill>
                  <a:srgbClr val="3399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3. </a:t>
            </a:r>
            <a:r>
              <a:rPr 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Laptop</a:t>
            </a:r>
            <a:r>
              <a:rPr lang="de-DE" sz="1900" dirty="0" smtClean="0"/>
              <a:t> </a:t>
            </a:r>
            <a:r>
              <a:rPr lang="de-DE" sz="1900" dirty="0"/>
              <a:t>mit installierter </a:t>
            </a:r>
            <a:r>
              <a:rPr lang="de-DE" sz="1900" dirty="0" smtClean="0"/>
              <a:t>kostenloser </a:t>
            </a:r>
          </a:p>
          <a:p>
            <a:r>
              <a:rPr lang="de-DE" sz="1900" dirty="0"/>
              <a:t> </a:t>
            </a:r>
            <a:r>
              <a:rPr lang="de-DE" sz="1900" dirty="0" smtClean="0"/>
              <a:t>     </a:t>
            </a:r>
            <a:r>
              <a:rPr lang="de-DE" sz="19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MKTT-Turniersoftware</a:t>
            </a:r>
            <a:endParaRPr lang="de-DE" sz="19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de-DE" sz="1100" dirty="0" smtClean="0"/>
          </a:p>
          <a:p>
            <a:endParaRPr lang="de-DE" sz="1900" dirty="0" smtClean="0"/>
          </a:p>
          <a:p>
            <a:r>
              <a:rPr lang="de-DE" sz="2800" b="1" dirty="0" smtClean="0">
                <a:solidFill>
                  <a:srgbClr val="339900"/>
                </a:solidFill>
              </a:rPr>
              <a:t>4. </a:t>
            </a:r>
            <a:r>
              <a:rPr lang="de-DE" sz="19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Hygienekonzept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416" y="2645973"/>
            <a:ext cx="1199071" cy="695461"/>
          </a:xfrm>
          <a:prstGeom prst="rect">
            <a:avLst/>
          </a:prstGeom>
        </p:spPr>
      </p:pic>
      <p:pic>
        <p:nvPicPr>
          <p:cNvPr id="15" name="Picture 6" descr="Die MKTT-Turniersoftware steht allen niedersächsischen Vereinen kostenfrei zur Verfügung (Foto: René Rammenstein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504" y="4385701"/>
            <a:ext cx="1520070" cy="973795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62" y="2645972"/>
            <a:ext cx="1199071" cy="695461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323528" y="1517592"/>
            <a:ext cx="7200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6600" b="0" cap="none" spc="0" dirty="0" smtClean="0">
                <a:ln w="3175">
                  <a:solidFill>
                    <a:sysClr val="windowText" lastClr="000000"/>
                  </a:solidFill>
                </a:ln>
                <a:solidFill>
                  <a:srgbClr val="33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de-DE" sz="5400" b="0" cap="none" spc="0" dirty="0">
              <a:ln w="3175">
                <a:solidFill>
                  <a:sysClr val="windowText" lastClr="000000"/>
                </a:solidFill>
              </a:ln>
              <a:solidFill>
                <a:srgbClr val="33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484366" y="2719702"/>
            <a:ext cx="388962" cy="371364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497096" y="3683746"/>
            <a:ext cx="388962" cy="371364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484366" y="4543090"/>
            <a:ext cx="388962" cy="371364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484366" y="5705374"/>
            <a:ext cx="388962" cy="371364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639" y="2615319"/>
            <a:ext cx="457549" cy="481409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328" y="3576331"/>
            <a:ext cx="457549" cy="481409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879" y="4427678"/>
            <a:ext cx="457549" cy="481409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011" y="5595329"/>
            <a:ext cx="457549" cy="481409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9" y="3070111"/>
            <a:ext cx="1049549" cy="721564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93" y="3133355"/>
            <a:ext cx="981763" cy="67496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1880" y="5705374"/>
            <a:ext cx="2542224" cy="7998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190" y="3844097"/>
            <a:ext cx="1046516" cy="71948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60" y="3891343"/>
            <a:ext cx="977795" cy="67223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91" y="3084107"/>
            <a:ext cx="1002006" cy="68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11560" y="1916832"/>
            <a:ext cx="7600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     Schritte zur Durchführung eines TTVN-Kids-</a:t>
            </a:r>
            <a:r>
              <a:rPr lang="de-DE" sz="2000" b="1" dirty="0" err="1" smtClean="0"/>
              <a:t>Race</a:t>
            </a:r>
            <a:r>
              <a:rPr lang="de-DE" sz="2000" b="1" dirty="0" smtClean="0"/>
              <a:t>:</a:t>
            </a:r>
            <a:endParaRPr lang="de-DE" sz="2000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1935"/>
            <a:ext cx="1229868" cy="12298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/>
          <p:cNvSpPr/>
          <p:nvPr/>
        </p:nvSpPr>
        <p:spPr>
          <a:xfrm>
            <a:off x="971600" y="2420888"/>
            <a:ext cx="7776864" cy="393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r>
              <a:rPr lang="de-DE" b="1" dirty="0" smtClean="0">
                <a:solidFill>
                  <a:srgbClr val="339900"/>
                </a:solidFill>
              </a:rPr>
              <a:t>1. </a:t>
            </a:r>
            <a:r>
              <a:rPr lang="de-DE" dirty="0" smtClean="0"/>
              <a:t>Mit </a:t>
            </a:r>
            <a:r>
              <a:rPr lang="de-DE" dirty="0"/>
              <a:t>benachbarten Vereinen </a:t>
            </a:r>
            <a:r>
              <a:rPr lang="de-DE" dirty="0" smtClean="0"/>
              <a:t>austauschen</a:t>
            </a:r>
            <a:br>
              <a:rPr lang="de-DE" dirty="0" smtClean="0"/>
            </a:br>
            <a:endParaRPr lang="de-DE" sz="1050" dirty="0"/>
          </a:p>
          <a:p>
            <a:r>
              <a:rPr lang="de-DE" b="1" dirty="0" smtClean="0">
                <a:solidFill>
                  <a:srgbClr val="339900"/>
                </a:solidFill>
              </a:rPr>
              <a:t>2. </a:t>
            </a:r>
            <a:r>
              <a:rPr lang="de-DE" dirty="0" smtClean="0"/>
              <a:t>Anmeldeformular </a:t>
            </a:r>
            <a:r>
              <a:rPr lang="de-DE" dirty="0"/>
              <a:t>ausfüllen und an </a:t>
            </a:r>
            <a:r>
              <a:rPr lang="de-DE" dirty="0">
                <a:hlinkClick r:id="rId4"/>
              </a:rPr>
              <a:t>info@ttvn.de</a:t>
            </a:r>
            <a:r>
              <a:rPr lang="de-DE" dirty="0"/>
              <a:t> </a:t>
            </a:r>
            <a:r>
              <a:rPr lang="de-DE" dirty="0" smtClean="0"/>
              <a:t>schicken</a:t>
            </a:r>
            <a:br>
              <a:rPr lang="de-DE" dirty="0" smtClean="0"/>
            </a:br>
            <a:endParaRPr lang="de-DE" sz="1050" dirty="0"/>
          </a:p>
          <a:p>
            <a:r>
              <a:rPr lang="de-DE" b="1" dirty="0" smtClean="0">
                <a:solidFill>
                  <a:srgbClr val="339900"/>
                </a:solidFill>
              </a:rPr>
              <a:t>3. </a:t>
            </a:r>
            <a:r>
              <a:rPr lang="de-DE" dirty="0" smtClean="0"/>
              <a:t>Eingehende </a:t>
            </a:r>
            <a:r>
              <a:rPr lang="de-DE" dirty="0"/>
              <a:t>Anmeldungen entgegennehmen und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im </a:t>
            </a:r>
            <a:r>
              <a:rPr lang="de-DE" dirty="0"/>
              <a:t>Turnier in </a:t>
            </a:r>
            <a:r>
              <a:rPr lang="de-DE" dirty="0" err="1"/>
              <a:t>click</a:t>
            </a:r>
            <a:r>
              <a:rPr lang="de-DE" dirty="0"/>
              <a:t>-TT </a:t>
            </a:r>
            <a:r>
              <a:rPr lang="de-DE" dirty="0" smtClean="0"/>
              <a:t>verwalten</a:t>
            </a:r>
            <a:br>
              <a:rPr lang="de-DE" dirty="0" smtClean="0"/>
            </a:br>
            <a:endParaRPr lang="de-DE" sz="1050" dirty="0"/>
          </a:p>
          <a:p>
            <a:r>
              <a:rPr lang="de-DE" b="1" dirty="0" smtClean="0">
                <a:solidFill>
                  <a:srgbClr val="339900"/>
                </a:solidFill>
              </a:rPr>
              <a:t>4. </a:t>
            </a:r>
            <a:r>
              <a:rPr lang="de-DE" dirty="0" smtClean="0"/>
              <a:t>Nach </a:t>
            </a:r>
            <a:r>
              <a:rPr lang="de-DE" dirty="0"/>
              <a:t>Meldeschluss Teilnehmer-XML aus Turnier (</a:t>
            </a:r>
            <a:r>
              <a:rPr lang="de-DE" dirty="0" err="1"/>
              <a:t>click</a:t>
            </a:r>
            <a:r>
              <a:rPr lang="de-DE" dirty="0"/>
              <a:t>-TT)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in MKTT-Software importieren</a:t>
            </a:r>
          </a:p>
          <a:p>
            <a:endParaRPr lang="de-DE" sz="2000" dirty="0"/>
          </a:p>
          <a:p>
            <a:r>
              <a:rPr lang="de-DE" b="1" dirty="0" smtClean="0">
                <a:solidFill>
                  <a:srgbClr val="339900"/>
                </a:solidFill>
              </a:rPr>
              <a:t>5. </a:t>
            </a:r>
            <a:r>
              <a:rPr lang="de-DE" dirty="0" smtClean="0"/>
              <a:t>Turnier durchführen + Sammelhefte / </a:t>
            </a:r>
            <a:r>
              <a:rPr lang="de-DE" dirty="0" err="1" smtClean="0"/>
              <a:t>Race</a:t>
            </a:r>
            <a:r>
              <a:rPr lang="de-DE" dirty="0" smtClean="0"/>
              <a:t>-Taler verteilen</a:t>
            </a:r>
          </a:p>
          <a:p>
            <a:endParaRPr lang="de-DE" sz="2000" dirty="0"/>
          </a:p>
          <a:p>
            <a:r>
              <a:rPr lang="de-DE" b="1" dirty="0" smtClean="0">
                <a:solidFill>
                  <a:srgbClr val="339900"/>
                </a:solidFill>
              </a:rPr>
              <a:t>6. </a:t>
            </a:r>
            <a:r>
              <a:rPr lang="de-DE" dirty="0" smtClean="0"/>
              <a:t>Ergebnisdatei </a:t>
            </a:r>
            <a:r>
              <a:rPr lang="de-DE" dirty="0"/>
              <a:t>aus MKTT in Turnier in </a:t>
            </a:r>
            <a:r>
              <a:rPr lang="de-DE" dirty="0" err="1"/>
              <a:t>click</a:t>
            </a:r>
            <a:r>
              <a:rPr lang="de-DE" dirty="0"/>
              <a:t>-TT importieren und Turnier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abschließen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23528" y="1517592"/>
            <a:ext cx="7200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6600" b="0" cap="none" spc="0" dirty="0" smtClean="0">
                <a:ln w="3175">
                  <a:solidFill>
                    <a:sysClr val="windowText" lastClr="000000"/>
                  </a:solidFill>
                </a:ln>
                <a:solidFill>
                  <a:srgbClr val="33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de-DE" sz="5400" b="0" cap="none" spc="0" dirty="0">
              <a:ln w="3175">
                <a:solidFill>
                  <a:sysClr val="windowText" lastClr="000000"/>
                </a:solidFill>
              </a:ln>
              <a:solidFill>
                <a:srgbClr val="33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Gerader Verbinder 8"/>
          <p:cNvCxnSpPr/>
          <p:nvPr/>
        </p:nvCxnSpPr>
        <p:spPr>
          <a:xfrm flipV="1">
            <a:off x="971600" y="4994126"/>
            <a:ext cx="7632848" cy="19050"/>
          </a:xfrm>
          <a:prstGeom prst="line">
            <a:avLst/>
          </a:prstGeom>
          <a:ln w="38100">
            <a:solidFill>
              <a:srgbClr val="33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971600" y="5593432"/>
            <a:ext cx="7632848" cy="37177"/>
          </a:xfrm>
          <a:prstGeom prst="line">
            <a:avLst/>
          </a:prstGeom>
          <a:ln w="38100">
            <a:solidFill>
              <a:srgbClr val="33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504665" y="2686710"/>
            <a:ext cx="388962" cy="371364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04665" y="3101223"/>
            <a:ext cx="388962" cy="371364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08907" y="3533709"/>
            <a:ext cx="388962" cy="371364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510630" y="4262519"/>
            <a:ext cx="388962" cy="371364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504665" y="5075563"/>
            <a:ext cx="388962" cy="371364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504665" y="5703886"/>
            <a:ext cx="388962" cy="371364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86" y="2567841"/>
            <a:ext cx="457549" cy="481409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86" y="2955498"/>
            <a:ext cx="457549" cy="481409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86" y="3387396"/>
            <a:ext cx="457549" cy="481409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86" y="4112733"/>
            <a:ext cx="457549" cy="481409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49" y="4935619"/>
            <a:ext cx="457549" cy="481409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49" y="5560195"/>
            <a:ext cx="457549" cy="481409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8" b="98100" l="1296" r="978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74446">
            <a:off x="7253399" y="4964664"/>
            <a:ext cx="700395" cy="636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8" b="98100" l="1296" r="978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56095">
            <a:off x="7786298" y="4922505"/>
            <a:ext cx="700395" cy="636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050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11560" y="1916832"/>
            <a:ext cx="7600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     Alle Infos zum TTVN-Kids-</a:t>
            </a:r>
            <a:r>
              <a:rPr lang="de-DE" sz="2000" b="1" dirty="0" err="1" smtClean="0"/>
              <a:t>Race</a:t>
            </a:r>
            <a:r>
              <a:rPr lang="de-DE" sz="2000" b="1" dirty="0" smtClean="0"/>
              <a:t> unter: </a:t>
            </a:r>
            <a:r>
              <a:rPr lang="de-DE" sz="2000" b="1" dirty="0" smtClean="0">
                <a:hlinkClick r:id="rId3"/>
              </a:rPr>
              <a:t>www.ttvn.de</a:t>
            </a:r>
            <a:r>
              <a:rPr lang="de-DE" sz="2000" b="1" dirty="0" smtClean="0"/>
              <a:t> 	</a:t>
            </a:r>
            <a:endParaRPr lang="de-DE" sz="2000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1935"/>
            <a:ext cx="1229868" cy="1229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000" y="2564904"/>
            <a:ext cx="7054861" cy="387815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Gerade Verbindung mit Pfeil 17"/>
          <p:cNvCxnSpPr/>
          <p:nvPr/>
        </p:nvCxnSpPr>
        <p:spPr>
          <a:xfrm flipH="1">
            <a:off x="3056620" y="2708920"/>
            <a:ext cx="648072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140296" y="4797152"/>
            <a:ext cx="792088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48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tvn01">
  <a:themeElements>
    <a:clrScheme name="ttvn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tvn01">
      <a:majorFont>
        <a:latin typeface="Helvetica"/>
        <a:ea typeface="ＭＳ Ｐゴシック"/>
        <a:cs typeface=""/>
      </a:majorFont>
      <a:minorFont>
        <a:latin typeface="Helvetica Neue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ttvn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vn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vn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vn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vn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vn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vn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vn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vn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vn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vn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vn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</Words>
  <Application>Microsoft Office PowerPoint</Application>
  <PresentationFormat>Bildschirmpräsentation (4:3)</PresentationFormat>
  <Paragraphs>38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ＭＳ Ｐゴシック</vt:lpstr>
      <vt:lpstr>Arial</vt:lpstr>
      <vt:lpstr>Helvetica</vt:lpstr>
      <vt:lpstr>Helvetica Neue</vt:lpstr>
      <vt:lpstr>Times</vt:lpstr>
      <vt:lpstr>Wingdings</vt:lpstr>
      <vt:lpstr>Standarddesign</vt:lpstr>
      <vt:lpstr>ttvn01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TTVN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Tischtennis-Verband Niedersachsen</dc:title>
  <dc:creator>Jana Hoffmann</dc:creator>
  <cp:lastModifiedBy>René Rammenstein</cp:lastModifiedBy>
  <cp:revision>744</cp:revision>
  <cp:lastPrinted>2019-02-11T11:01:28Z</cp:lastPrinted>
  <dcterms:created xsi:type="dcterms:W3CDTF">2012-10-30T15:32:26Z</dcterms:created>
  <dcterms:modified xsi:type="dcterms:W3CDTF">2021-07-08T15:19:59Z</dcterms:modified>
</cp:coreProperties>
</file>